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59" r:id="rId6"/>
    <p:sldId id="261" r:id="rId7"/>
    <p:sldId id="322" r:id="rId8"/>
    <p:sldId id="326" r:id="rId9"/>
    <p:sldId id="262" r:id="rId10"/>
    <p:sldId id="263" r:id="rId11"/>
    <p:sldId id="264" r:id="rId12"/>
    <p:sldId id="265" r:id="rId13"/>
    <p:sldId id="324" r:id="rId14"/>
    <p:sldId id="323" r:id="rId15"/>
    <p:sldId id="325" r:id="rId16"/>
    <p:sldId id="327" r:id="rId17"/>
    <p:sldId id="267" r:id="rId18"/>
    <p:sldId id="268" r:id="rId19"/>
    <p:sldId id="269" r:id="rId20"/>
    <p:sldId id="27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4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37" r:id="rId49"/>
    <p:sldId id="330" r:id="rId50"/>
    <p:sldId id="331" r:id="rId51"/>
    <p:sldId id="332" r:id="rId52"/>
    <p:sldId id="333" r:id="rId53"/>
    <p:sldId id="334" r:id="rId54"/>
    <p:sldId id="335" r:id="rId55"/>
    <p:sldId id="302" r:id="rId56"/>
    <p:sldId id="328" r:id="rId57"/>
    <p:sldId id="329" r:id="rId58"/>
    <p:sldId id="308" r:id="rId59"/>
    <p:sldId id="309" r:id="rId60"/>
    <p:sldId id="29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FEF2-5BA4-47D9-BC75-27C910CA45B0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2466D-C48F-436A-B3C5-5EBC5678C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4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9762124a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9762124a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9762124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9762124a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9762124a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9762124a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9762124a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9762124a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26FE-13DD-438A-97E4-D44077859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5045-F094-455B-9362-6C59194FB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8AC9-66E2-4183-834C-C1ABB48D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00D1-E174-4723-91B5-34912104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83DA-DF31-4935-ACE5-1B0D938C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6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0355-6EF3-49A7-B34C-7CA52E27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B1C49-C80F-46ED-823B-420A277E4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9AC4-BA7C-4F6A-9DCE-FDC688A3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B13BF-52D8-4609-8626-F86FB283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9A89-A358-4A37-8558-A54E4D9D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5E104-501A-4F47-B605-5EC353A4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ADEAD-3082-44FC-AA36-1E4A33BDD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2A50-F267-4176-8796-86FC0C13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FF3-7A40-4667-A3A0-B332BAD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3FF6-5DB7-4133-B074-44C72D25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91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762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DF33-9F77-4EA0-93D7-7F1C9725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8CD-3C48-4EE2-BDF6-31E586EA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6B09-A048-44F0-A71F-F21C41DC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EE3B-009A-4F75-91B4-A11A6322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2CE30-00A6-4228-B052-9CC3BB8C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ABE3-DCD8-4602-9EED-C40B2CF2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B83F6-2438-4A7C-AD7F-344868C4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6933-C44F-4B4A-BF4D-94B9FD4E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32EE-02B2-4688-B310-79061CE5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97B1-EA4D-446D-B3CC-3280E07D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142E-2FAF-4FBA-9602-89C25A21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1E4D-16E1-42AE-AAAF-FABE5DCEA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776AE-D69E-44F9-8056-7D8D41F6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7CDE8-9FAA-404B-95BC-2C77280F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08C6-1684-4352-93A8-B16B698F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A2092-2379-42D7-85F5-B07C0FEF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5FB6-61D5-4C10-B732-13773BF4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048BC-F045-4382-A74F-3A280FCC3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C4481-81ED-4EE2-AF70-E50F4FBE0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F90FA-F814-45A0-9C3E-442C81631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EA42C-8E5C-4093-9422-B9170753E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D7CA8-F8BB-49A4-A370-5623DA418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73CB2-CDFF-4EA9-BB1C-5905A468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D2395-0EC8-4D9D-B956-AB271423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2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A0A-7541-4E37-A830-132D5F17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A8359-36F7-4B0E-BF29-6A98ADF9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1B5B0-A0CF-4952-BDAC-82833C4E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2D35B-D22B-4E7D-8766-A70349AA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9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4AB26-82E4-4728-90FB-CFE990A3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6A091-C57C-4CEF-87F4-A22342AE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F8F27-C716-445A-8E55-104F449D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7E0E-2495-45BE-8317-2B178657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7A78-A8AA-4CE5-992D-8BC7935A1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B8961-6C3E-4036-A37B-92FC27ACD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99C67-4ED3-4113-BF6B-03A5A56D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643F4-573A-4988-A260-AC4B6D5D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F5FD-D35A-4457-A628-DAD0879C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225D-2D94-42A4-8BD5-CBEDBE33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3CFC2-6BDA-44FC-9661-75A658860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932CB-6E5E-43BD-B723-3810BA648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045D7-4456-4776-A9A4-5AA8A214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20AFE-0316-46AB-9213-31B64A48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1DDFE-2B86-4773-B10D-344B7460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0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6296F-97E5-46F5-A319-F27E271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A772-DA9E-4079-9B88-0022797E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0C5D-8FE3-4AA4-B7B0-04D7016B2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151CB-365E-49E1-A99D-776AA8D9A155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7CACC-61DC-49BA-8381-AE3FC26DA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EEBCE-5EFF-4CA6-AD20-BDF61746B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0B3A-3398-45E1-9187-D6221D9E6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62356-DE3C-4086-BFA6-5A05E031A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FE4-E5A8-4008-8642-8AA590A5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B85C-6DAE-42D0-A3C1-A989DCBF0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actually used for classification problem.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For every value of X  the hypothesis function Y always lies in between 0 and 1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f(X) = Y=[0,1]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C1AC-EA28-420A-BC27-25119E34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CD00CE-E634-4A08-85BE-DA40E264F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Logistic Regression">
            <a:extLst>
              <a:ext uri="{FF2B5EF4-FFF2-40B4-BE49-F238E27FC236}">
                <a16:creationId xmlns:a16="http://schemas.microsoft.com/office/drawing/2014/main" id="{92CBE85B-C193-4DAE-ADD3-AADBA4B4C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1492475"/>
            <a:ext cx="8444008" cy="45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02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BD2F-602D-47F4-B581-B3D50796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Google Shape;170;p30">
            <a:extLst>
              <a:ext uri="{FF2B5EF4-FFF2-40B4-BE49-F238E27FC236}">
                <a16:creationId xmlns:a16="http://schemas.microsoft.com/office/drawing/2014/main" id="{72893588-115A-4A5A-BB41-0C03F04A570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9745" y="2161309"/>
            <a:ext cx="7550728" cy="4045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32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FC2A-6057-4F9A-B511-AF6FC303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E608-5CE6-43A5-926B-FA826811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Accuracy</a:t>
            </a:r>
          </a:p>
          <a:p>
            <a:pPr lvl="2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Accuracy is one metric for evaluating classification models. Informally,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is the fraction of predictions our model got right.</a:t>
            </a:r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Confusion Matrix</a:t>
            </a:r>
          </a:p>
          <a:p>
            <a:pPr lvl="2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is a matrix of size 2×2 for binary classification with actual values on one axis and predicted on another.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5422F-0D2E-4FE5-947B-2152E3953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0" t="31845" r="16857" b="1628"/>
          <a:stretch/>
        </p:blipFill>
        <p:spPr>
          <a:xfrm>
            <a:off x="7843520" y="4758633"/>
            <a:ext cx="3383280" cy="194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374C8-65B3-4051-BB81-4D87FAFD0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2"/>
          <a:stretch/>
        </p:blipFill>
        <p:spPr>
          <a:xfrm>
            <a:off x="4124638" y="3473619"/>
            <a:ext cx="3718882" cy="5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B430-59E6-4601-A0EA-A2EE8010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064A-9C08-4F52-8A67-E88937452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Precision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lvl="2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Out of all the positive predicted, what percentage is truly positive.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r>
              <a:rPr lang="en-US" b="1" dirty="0"/>
              <a:t>Recall</a:t>
            </a:r>
          </a:p>
          <a:p>
            <a:pPr lvl="2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Out of the total positive, what percentage are predicted positive. It is the same as TPR (true positive rate).</a:t>
            </a:r>
          </a:p>
          <a:p>
            <a:pPr marL="0" indent="0">
              <a:buNone/>
            </a:pPr>
            <a:r>
              <a:rPr lang="en-US" dirty="0"/>
              <a:t>		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BE9F-8539-4A92-9182-2703102D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89" y="3176218"/>
            <a:ext cx="2324301" cy="1196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B9CC3-5D32-47A8-9D9D-9F679A3B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63" y="5206903"/>
            <a:ext cx="2225233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F928-D2EA-47CB-B08E-81773CC9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0409-B1C8-4AC9-A7EC-69DA29AB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F1-Score</a:t>
            </a:r>
          </a:p>
          <a:p>
            <a:pPr lvl="2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 is the harmonic mean of precision and recall. It takes both false positive and false negatives into account. Therefore, it performs well on an imbalanced dataset.</a:t>
            </a:r>
          </a:p>
          <a:p>
            <a:pPr lvl="2"/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EDFEE-5F5E-4CEE-B33A-3F645E51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99" y="4001294"/>
            <a:ext cx="5547841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91F7-080A-4826-9006-639198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FF515-2D18-4C75-8AF9-8EE8188F5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BEAF-266B-49B8-85BC-AEE84075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744B-B153-490F-A965-D03D61E0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176;p31">
            <a:extLst>
              <a:ext uri="{FF2B5EF4-FFF2-40B4-BE49-F238E27FC236}">
                <a16:creationId xmlns:a16="http://schemas.microsoft.com/office/drawing/2014/main" id="{2C431D89-32FB-4C9C-AD57-53A3EF26C2E2}"/>
              </a:ext>
            </a:extLst>
          </p:cNvPr>
          <p:cNvSpPr txBox="1">
            <a:spLocks/>
          </p:cNvSpPr>
          <p:nvPr/>
        </p:nvSpPr>
        <p:spPr>
          <a:xfrm>
            <a:off x="1198391" y="2083743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Gathering samples into groups of similar samples according to some predefined similarity or dissimilarity measure.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Google Shape;177;p31">
            <a:extLst>
              <a:ext uri="{FF2B5EF4-FFF2-40B4-BE49-F238E27FC236}">
                <a16:creationId xmlns:a16="http://schemas.microsoft.com/office/drawing/2014/main" id="{76EAC69B-ED7A-49BF-B891-0E8AD40AE3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8391" y="3303231"/>
            <a:ext cx="8966899" cy="313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57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4">
            <a:extLst>
              <a:ext uri="{FF2B5EF4-FFF2-40B4-BE49-F238E27FC236}">
                <a16:creationId xmlns:a16="http://schemas.microsoft.com/office/drawing/2014/main" id="{207EC6AA-9463-4E25-8473-B36353795077}"/>
              </a:ext>
            </a:extLst>
          </p:cNvPr>
          <p:cNvSpPr txBox="1">
            <a:spLocks/>
          </p:cNvSpPr>
          <p:nvPr/>
        </p:nvSpPr>
        <p:spPr>
          <a:xfrm>
            <a:off x="1115264" y="1123897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Examples where clustering are used?</a:t>
            </a:r>
          </a:p>
        </p:txBody>
      </p:sp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FE7574E0-52A7-40CC-90D6-7C8DB51E41D9}"/>
              </a:ext>
            </a:extLst>
          </p:cNvPr>
          <p:cNvSpPr txBox="1">
            <a:spLocks/>
          </p:cNvSpPr>
          <p:nvPr/>
        </p:nvSpPr>
        <p:spPr>
          <a:xfrm>
            <a:off x="1115264" y="1945197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Market segmentation - group customers into different market segments.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Social network analysis - Facebook "</a:t>
            </a:r>
            <a:r>
              <a:rPr lang="en-US" sz="2400" dirty="0" err="1"/>
              <a:t>smartlists</a:t>
            </a:r>
            <a:r>
              <a:rPr lang="en-US" sz="2400" dirty="0"/>
              <a:t>" 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Organizing computer clusters and data centers for network layout and location 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Astronomical data analysis - Understanding galaxy formation</a:t>
            </a:r>
          </a:p>
        </p:txBody>
      </p:sp>
    </p:spTree>
    <p:extLst>
      <p:ext uri="{BB962C8B-B14F-4D97-AF65-F5344CB8AC3E}">
        <p14:creationId xmlns:p14="http://schemas.microsoft.com/office/powerpoint/2010/main" val="192903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36">
            <a:extLst>
              <a:ext uri="{FF2B5EF4-FFF2-40B4-BE49-F238E27FC236}">
                <a16:creationId xmlns:a16="http://schemas.microsoft.com/office/drawing/2014/main" id="{5F61AE01-BBDA-4B74-BE14-AFCCEFD1D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555" y="87451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 Algorithm</a:t>
            </a:r>
            <a:endParaRPr/>
          </a:p>
        </p:txBody>
      </p:sp>
      <p:sp>
        <p:nvSpPr>
          <p:cNvPr id="5" name="Google Shape;210;p36">
            <a:extLst>
              <a:ext uri="{FF2B5EF4-FFF2-40B4-BE49-F238E27FC236}">
                <a16:creationId xmlns:a16="http://schemas.microsoft.com/office/drawing/2014/main" id="{87A395C1-8669-44CA-B11E-8D309376BF28}"/>
              </a:ext>
            </a:extLst>
          </p:cNvPr>
          <p:cNvSpPr txBox="1">
            <a:spLocks/>
          </p:cNvSpPr>
          <p:nvPr/>
        </p:nvSpPr>
        <p:spPr>
          <a:xfrm>
            <a:off x="1087555" y="1695816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Given k, the k-means algorithm works as follows: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1. Choose k (random) data points (seeds) to be the initial centroids, cluster centers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2. Assign each data point to the closest centroid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3. Re-compute the centroids using the current cluster memberships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/>
              <a:t>4. If a convergence criterion is not met, repeat steps 2 and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7B0-546B-447E-89C4-E387D491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and Unsupervised Learning</a:t>
            </a:r>
          </a:p>
        </p:txBody>
      </p:sp>
      <p:pic>
        <p:nvPicPr>
          <p:cNvPr id="1026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9EA54FCF-6DF1-4CDE-A89F-9D704A1B7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59" y="1825625"/>
            <a:ext cx="54152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6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37">
            <a:extLst>
              <a:ext uri="{FF2B5EF4-FFF2-40B4-BE49-F238E27FC236}">
                <a16:creationId xmlns:a16="http://schemas.microsoft.com/office/drawing/2014/main" id="{F367C0C2-9228-4513-A6E9-8789BEA3E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3300" y="106847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Initialization of Cluster Centers</a:t>
            </a:r>
            <a:endParaRPr dirty="0"/>
          </a:p>
        </p:txBody>
      </p:sp>
      <p:pic>
        <p:nvPicPr>
          <p:cNvPr id="5" name="Google Shape;217;p37">
            <a:extLst>
              <a:ext uri="{FF2B5EF4-FFF2-40B4-BE49-F238E27FC236}">
                <a16:creationId xmlns:a16="http://schemas.microsoft.com/office/drawing/2014/main" id="{3B20CE12-C162-4D96-8F69-10E0D7E71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3300" y="1889779"/>
            <a:ext cx="8475124" cy="387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8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/>
              <a:t>Determination of Cluster membership for each input</a:t>
            </a:r>
            <a:endParaRPr sz="4000"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814500"/>
            <a:ext cx="11360799" cy="427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Re-estimation of Cluster Centers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1360801" cy="499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 from first iteration</a:t>
            </a: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0948468" cy="48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 from second Iteration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1360801" cy="5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ACEA-1808-4C0E-825A-CA2C9E96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9106-F1EB-401A-90BE-F8D72303B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A142-64FF-40C5-A40E-7CE2ED75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1C7C-D0DB-4F92-BF66-4B6A066E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Powerful supervised algorithm for both classification and regression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Represent rules in the form of a tree structure which can be understood by humans.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3783-8E46-4664-A72A-ED9F956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B108D-2F8A-4E8D-8837-0934A05A6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234;p43">
            <a:extLst>
              <a:ext uri="{FF2B5EF4-FFF2-40B4-BE49-F238E27FC236}">
                <a16:creationId xmlns:a16="http://schemas.microsoft.com/office/drawing/2014/main" id="{C783558A-B417-41A7-AA92-53FEE15E2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4619" y="2123893"/>
            <a:ext cx="9143640" cy="3532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1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2CA6-AE0E-4097-AC3A-B48BB55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8CD25-5C7E-4FFB-B71A-D2C3908E9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Defines randomness(impurity) in data 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First step to solve the problem of decision tree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4" name="Google Shape;297;p52">
            <a:extLst>
              <a:ext uri="{FF2B5EF4-FFF2-40B4-BE49-F238E27FC236}">
                <a16:creationId xmlns:a16="http://schemas.microsoft.com/office/drawing/2014/main" id="{5A64F85C-7B5C-4A28-BB3E-A2695CBC85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155" y="2941619"/>
            <a:ext cx="8916480" cy="33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277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6949">
              <a:lnSpc>
                <a:spcPct val="115000"/>
              </a:lnSpc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Measures the reduction in entropy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456949">
              <a:lnSpc>
                <a:spcPct val="115000"/>
              </a:lnSpc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Decides which attribute should be selected as the decision node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If S is our total collection, then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Information Gain = Entropy(S) - [(Weighted Avg) * Entropy(each feature)]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0CC7-3C7C-4AEA-A57A-75C318A9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37B9-0AA2-4039-8599-5F32340A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1" dirty="0"/>
              <a:t>Regression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Works on continuous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Given a value of X determines the Value of Y where Y is dependent on X</a:t>
            </a:r>
          </a:p>
          <a:p>
            <a:pPr marL="914400" lvl="1" indent="-342900">
              <a:spcBef>
                <a:spcPts val="0"/>
              </a:spcBef>
              <a:buSzPts val="1800"/>
              <a:buChar char="-"/>
            </a:pPr>
            <a:r>
              <a:rPr lang="en-US" b="1" dirty="0"/>
              <a:t>Example: House price prediction, sales prediction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1" dirty="0"/>
              <a:t>Classification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Task of identifying the label or class of the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Works on the discrete data</a:t>
            </a:r>
            <a:endParaRPr lang="en-US" dirty="0"/>
          </a:p>
          <a:p>
            <a:pPr marL="914400" lvl="1" indent="-342900">
              <a:spcBef>
                <a:spcPts val="0"/>
              </a:spcBef>
              <a:buSzPts val="1800"/>
              <a:buChar char="-"/>
            </a:pPr>
            <a:r>
              <a:rPr lang="en-US" b="1" dirty="0"/>
              <a:t>Example Dog &amp; Cat classification,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43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Training data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15680" y="1688640"/>
            <a:ext cx="313440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Computing Entropy for this data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173280"/>
            <a:ext cx="6282240" cy="32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480" y="1740000"/>
            <a:ext cx="4251360" cy="49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365760" y="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for outlook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6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20" y="1488000"/>
            <a:ext cx="8751360" cy="517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560" y="942720"/>
            <a:ext cx="3779520" cy="576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415680" y="24384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from other attributes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Outlook : 0.247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Temperature : 0.029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Humidity : 0152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Windy : 0.048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Now our decision tree will build like this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8640"/>
            <a:ext cx="12191520" cy="516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Finally, our decision tree will look like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6480"/>
            <a:ext cx="12191520" cy="48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7E32-CE25-44C2-B1E6-5CB57885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1A6F-61BA-440B-8D07-5F11E0FF7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5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35E-D0E7-4173-A72B-199D9CD9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60FE-8F92-4AAE-8D34-DAA4227ED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Ensemble learning helps improve machine learning results by combining several models.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can use these techniques for regression as well as classification problems.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final prediction from these </a:t>
            </a:r>
            <a:r>
              <a:rPr lang="en-US" dirty="0" err="1">
                <a:ea typeface="+mn-lt"/>
                <a:cs typeface="+mn-lt"/>
              </a:rPr>
              <a:t>ensembling</a:t>
            </a:r>
            <a:r>
              <a:rPr lang="en-US" dirty="0">
                <a:ea typeface="+mn-lt"/>
                <a:cs typeface="+mn-lt"/>
              </a:rPr>
              <a:t> techniques is obtained by combining results from several base models.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Averaging, voting and stacking are some of the ways the results are combined to obtain a final prediction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2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6F8E9-FAC3-4B10-912C-86DCAF573B1A}"/>
              </a:ext>
            </a:extLst>
          </p:cNvPr>
          <p:cNvSpPr txBox="1">
            <a:spLocks/>
          </p:cNvSpPr>
          <p:nvPr/>
        </p:nvSpPr>
        <p:spPr>
          <a:xfrm>
            <a:off x="457200" y="668049"/>
            <a:ext cx="8490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Types of Ensemble Learning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A4244-740D-4A5F-872D-48E0A2F9913A}"/>
              </a:ext>
            </a:extLst>
          </p:cNvPr>
          <p:cNvSpPr txBox="1">
            <a:spLocks/>
          </p:cNvSpPr>
          <p:nvPr/>
        </p:nvSpPr>
        <p:spPr>
          <a:xfrm>
            <a:off x="457200" y="2096713"/>
            <a:ext cx="8490169" cy="4080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Bagging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Boosting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74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4736F3-1948-49CB-A03F-5265C5D5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Bagging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69277-2F36-44FD-A161-61417402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Step 1: Multiple subsets are made from the original information set with identical tuples, deciding on observations with replacement.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2: A base model is created on all subsets.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3: Every version is found in parallel with each training set and unbiased.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4: The very last predictions are determined by combining the forecasts from all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45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61E8-C430-4B9A-908C-5B3804CD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pic>
        <p:nvPicPr>
          <p:cNvPr id="4" name="Content Placeholder 6" descr="Image by Author">
            <a:extLst>
              <a:ext uri="{FF2B5EF4-FFF2-40B4-BE49-F238E27FC236}">
                <a16:creationId xmlns:a16="http://schemas.microsoft.com/office/drawing/2014/main" id="{1420F8D6-601F-4ABA-AAD0-FD0670DBE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108" y="1825625"/>
            <a:ext cx="7511783" cy="4351338"/>
          </a:xfrm>
        </p:spPr>
      </p:pic>
    </p:spTree>
    <p:extLst>
      <p:ext uri="{BB962C8B-B14F-4D97-AF65-F5344CB8AC3E}">
        <p14:creationId xmlns:p14="http://schemas.microsoft.com/office/powerpoint/2010/main" val="146382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01EA-4A5C-4DF0-8FEC-DD96E01C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Google Shape;141;p25">
            <a:extLst>
              <a:ext uri="{FF2B5EF4-FFF2-40B4-BE49-F238E27FC236}">
                <a16:creationId xmlns:a16="http://schemas.microsoft.com/office/drawing/2014/main" id="{2AA97955-F2DB-4EB3-B36D-5EB3049C60B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0" y="1981994"/>
            <a:ext cx="762000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634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D1839-ECD9-462E-B007-642B56D22856}"/>
              </a:ext>
            </a:extLst>
          </p:cNvPr>
          <p:cNvSpPr txBox="1">
            <a:spLocks/>
          </p:cNvSpPr>
          <p:nvPr/>
        </p:nvSpPr>
        <p:spPr>
          <a:xfrm>
            <a:off x="794551" y="472740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Benefits of Bagging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B8A0F1-824A-4FD5-AE65-1044D3BBE054}"/>
              </a:ext>
            </a:extLst>
          </p:cNvPr>
          <p:cNvSpPr txBox="1">
            <a:spLocks/>
          </p:cNvSpPr>
          <p:nvPr/>
        </p:nvSpPr>
        <p:spPr>
          <a:xfrm>
            <a:off x="794551" y="1901404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Reduce Overfitting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Improve Accuracy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Handles Unstable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4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C98E41-9C7A-4FA9-8F7A-F1A68060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81E182-5D53-4421-811B-86839AEE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Increased Complexity and Computational Cost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Each model needs to be trained and stored, which can be computationally expensive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62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821E21-31BA-483E-A9EE-22A16538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8BEEA8-5BEA-455A-89B7-2992F269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Boosting is an ensemble modeling technique that attempts to build a strong classifier from the number of weak classifiers.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The main idea behind boosting is to iteratively train weak models on different subsets of the training data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It is done by building a model by using weak models in series.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models are designed to focus more on the examples that the previous models struggled to classify correctly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80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6B0-67C6-4F59-93E4-90238A97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4E7F-35EC-434A-8FB9-90002238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 Initialize weights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At the start of the process, each training example is given equal weight.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Train a weak learner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weighted training data is used to train a weak learner.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3. Error calculation: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error of the weak learner on the training data is computed.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4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64C4C9-7207-46E7-8C3F-69761056BE7D}"/>
              </a:ext>
            </a:extLst>
          </p:cNvPr>
          <p:cNvSpPr txBox="1"/>
          <p:nvPr/>
        </p:nvSpPr>
        <p:spPr>
          <a:xfrm>
            <a:off x="747943" y="2083500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4. Update weights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Weights are updated according to the mistake rate of the training examples.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Misclassified examples are given higher weights, whereas correctly classified examples are given lower weights.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5. Repeat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Steps 2–4 are repeated several times. A new weak learner is trained on the updated weights of the training examples in each cycle.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C0C6B5-5E58-4A54-AA30-86ABB06D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2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915B-14B7-4936-B556-94BABDCB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40CB-148B-451D-BBD3-74F2DD8E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6. Combine weak learners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final model is made up of all of the weak learners that were trained in the preceding steps. 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accuracy of each weak learner is weighted, and the final prediction is based on the weighted total of the weak learners.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7. </a:t>
            </a:r>
            <a:r>
              <a:rPr lang="en-US" dirty="0">
                <a:ea typeface="+mn-lt"/>
                <a:cs typeface="+mn-lt"/>
              </a:rPr>
              <a:t>Forecast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finished model is used to forecast fresh instances’ class labels.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48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FCB-CEF5-4D7F-99CD-29BE4B5E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Content Placeholder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A4AD9DAF-6575-4D57-967F-E389B0F87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02" y="1825625"/>
            <a:ext cx="7756395" cy="4351338"/>
          </a:xfrm>
        </p:spPr>
      </p:pic>
    </p:spTree>
    <p:extLst>
      <p:ext uri="{BB962C8B-B14F-4D97-AF65-F5344CB8AC3E}">
        <p14:creationId xmlns:p14="http://schemas.microsoft.com/office/powerpoint/2010/main" val="4200830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1E80-7960-4136-98A0-9F01C795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Figuratively</a:t>
            </a:r>
          </a:p>
        </p:txBody>
      </p:sp>
      <p:pic>
        <p:nvPicPr>
          <p:cNvPr id="4" name="Content Placeholder 3" descr="Image by Author">
            <a:extLst>
              <a:ext uri="{FF2B5EF4-FFF2-40B4-BE49-F238E27FC236}">
                <a16:creationId xmlns:a16="http://schemas.microsoft.com/office/drawing/2014/main" id="{D67E9F40-A59C-4564-BB46-4E4ACEC5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73" y="1825625"/>
            <a:ext cx="7323653" cy="4351338"/>
          </a:xfrm>
        </p:spPr>
      </p:pic>
    </p:spTree>
    <p:extLst>
      <p:ext uri="{BB962C8B-B14F-4D97-AF65-F5344CB8AC3E}">
        <p14:creationId xmlns:p14="http://schemas.microsoft.com/office/powerpoint/2010/main" val="738497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8FC2-D418-40C3-B88F-D50CFAE5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FAB2-302B-40EF-95CB-015865DD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9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2006-B7FF-BF2E-6294-87A2C4EF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Terminologies used in SVM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D913-F40C-6796-F85F-75638598B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Support vector</a:t>
            </a:r>
          </a:p>
          <a:p>
            <a:r>
              <a:rPr lang="en-US" dirty="0">
                <a:ea typeface="+mn-lt"/>
                <a:cs typeface="+mn-lt"/>
              </a:rPr>
              <a:t>The vector points closest to the hyperplane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SVMs are named after these support vectors</a:t>
            </a: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Hyperplane</a:t>
            </a:r>
          </a:p>
          <a:p>
            <a:r>
              <a:rPr lang="en-US" dirty="0">
                <a:ea typeface="+mn-lt"/>
                <a:cs typeface="+mn-lt"/>
              </a:rPr>
              <a:t>In SVM, the hyperplane is the decision boundary in the feature space</a:t>
            </a:r>
          </a:p>
          <a:p>
            <a:r>
              <a:rPr lang="en-US" dirty="0">
                <a:ea typeface="+mn-lt"/>
                <a:cs typeface="+mn-lt"/>
              </a:rPr>
              <a:t>The dimension of the hyperplane depends upon the number of features</a:t>
            </a:r>
          </a:p>
          <a:p>
            <a:r>
              <a:rPr lang="en-US" dirty="0">
                <a:ea typeface="+mn-lt"/>
                <a:cs typeface="+mn-lt"/>
              </a:rPr>
              <a:t>If the number of input features is two, then the hyperplane is just a line</a:t>
            </a:r>
          </a:p>
          <a:p>
            <a:r>
              <a:rPr lang="en-US" dirty="0">
                <a:ea typeface="+mn-lt"/>
                <a:cs typeface="+mn-lt"/>
              </a:rPr>
              <a:t>If the number of input features is three, then the hyperplane becomes a 2-D plane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4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367B-A34D-428C-B62C-F1286E63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Google Shape;129;p23">
            <a:extLst>
              <a:ext uri="{FF2B5EF4-FFF2-40B4-BE49-F238E27FC236}">
                <a16:creationId xmlns:a16="http://schemas.microsoft.com/office/drawing/2014/main" id="{19B35D34-2535-4D88-A9F3-EABD1A42556F}"/>
              </a:ext>
            </a:extLst>
          </p:cNvPr>
          <p:cNvSpPr txBox="1">
            <a:spLocks/>
          </p:cNvSpPr>
          <p:nvPr/>
        </p:nvSpPr>
        <p:spPr>
          <a:xfrm>
            <a:off x="0" y="5198411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Y = 2X+1   (equation of st.line)</a:t>
            </a:r>
          </a:p>
        </p:txBody>
      </p:sp>
      <p:graphicFrame>
        <p:nvGraphicFramePr>
          <p:cNvPr id="5" name="Google Shape;130;p23">
            <a:extLst>
              <a:ext uri="{FF2B5EF4-FFF2-40B4-BE49-F238E27FC236}">
                <a16:creationId xmlns:a16="http://schemas.microsoft.com/office/drawing/2014/main" id="{FC486646-6F82-4996-8528-BBEF94DCA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509071"/>
              </p:ext>
            </p:extLst>
          </p:nvPr>
        </p:nvGraphicFramePr>
        <p:xfrm>
          <a:off x="0" y="3248436"/>
          <a:ext cx="7239000" cy="1686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4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????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942A2D-D677-4617-A015-676042CB49DA}"/>
              </a:ext>
            </a:extLst>
          </p:cNvPr>
          <p:cNvSpPr txBox="1"/>
          <p:nvPr/>
        </p:nvSpPr>
        <p:spPr>
          <a:xfrm>
            <a:off x="980209" y="1690688"/>
            <a:ext cx="1074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a continuous data. We have to predict using a function. So what function will best fit the line?</a:t>
            </a:r>
          </a:p>
        </p:txBody>
      </p:sp>
      <p:pic>
        <p:nvPicPr>
          <p:cNvPr id="7" name="Google Shape;135;p24">
            <a:extLst>
              <a:ext uri="{FF2B5EF4-FFF2-40B4-BE49-F238E27FC236}">
                <a16:creationId xmlns:a16="http://schemas.microsoft.com/office/drawing/2014/main" id="{50AE76EA-F3A2-4A1D-BED4-EC202274B39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09" y="2189018"/>
            <a:ext cx="5264727" cy="4516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119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D460-BAE5-77CC-1F45-E87A9AAB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630D-9784-7CDD-7457-A4683088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Margin</a:t>
            </a:r>
          </a:p>
          <a:p>
            <a:r>
              <a:rPr lang="en-US" dirty="0">
                <a:ea typeface="+mn-lt"/>
                <a:cs typeface="+mn-lt"/>
              </a:rPr>
              <a:t>it is the distance between the hyperplane and the observations closest to the hyperplane (support vectors)</a:t>
            </a:r>
          </a:p>
          <a:p>
            <a:r>
              <a:rPr lang="en-US" dirty="0">
                <a:ea typeface="+mn-lt"/>
                <a:cs typeface="+mn-lt"/>
              </a:rPr>
              <a:t>In SVM large margin is considered a good margin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Hard Margin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If the training data is linearly separable, </a:t>
            </a:r>
            <a:endParaRPr lang="en-US" dirty="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 can select two parallel hyperplanes that separate the two classes of data</a:t>
            </a:r>
            <a:endParaRPr lang="en-US" dirty="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so that the distance between them is as large as possible</a:t>
            </a:r>
            <a:endParaRPr lang="en-US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7055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4DC0-28C1-6287-06C2-7C05CA6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DA85-5A01-FB0D-4988-C8499D15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Soft Margin</a:t>
            </a:r>
          </a:p>
          <a:p>
            <a:r>
              <a:rPr lang="en-US" dirty="0">
                <a:ea typeface="+mn-lt"/>
                <a:cs typeface="+mn-lt"/>
              </a:rPr>
              <a:t>As most of the real-world data are not fully linearly separable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 will allow some margin violation to occur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It is better to have a large margin, even though some constraints are violated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Margin violation means choosing a hyperplane, which can allow some data points to stay in either the incorrect side of the hyperplane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820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EC9-3110-B3E3-70B4-F13B45C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37B286-5090-428C-8AC5-23DF9BE2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528" y="2018990"/>
            <a:ext cx="8410754" cy="4137134"/>
          </a:xfrm>
        </p:spPr>
      </p:pic>
    </p:spTree>
    <p:extLst>
      <p:ext uri="{BB962C8B-B14F-4D97-AF65-F5344CB8AC3E}">
        <p14:creationId xmlns:p14="http://schemas.microsoft.com/office/powerpoint/2010/main" val="394831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FCAD-52CE-0430-3A12-1E8B9E3E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SVM working mechanisms</a:t>
            </a:r>
            <a:endParaRPr lang="en-US" dirty="0"/>
          </a:p>
        </p:txBody>
      </p:sp>
      <p:pic>
        <p:nvPicPr>
          <p:cNvPr id="4" name="Content Placeholder 3" descr="Support Vector Machine Algorithm">
            <a:extLst>
              <a:ext uri="{FF2B5EF4-FFF2-40B4-BE49-F238E27FC236}">
                <a16:creationId xmlns:a16="http://schemas.microsoft.com/office/drawing/2014/main" id="{76336B33-1B0A-BC95-A054-51E529B6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840" y="1463691"/>
            <a:ext cx="6836433" cy="4557622"/>
          </a:xfrm>
        </p:spPr>
      </p:pic>
    </p:spTree>
    <p:extLst>
      <p:ext uri="{BB962C8B-B14F-4D97-AF65-F5344CB8AC3E}">
        <p14:creationId xmlns:p14="http://schemas.microsoft.com/office/powerpoint/2010/main" val="937190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BB92-994D-BD13-0C7F-A1F805AA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large and large margin&#10;&#10;Description automatically generated">
            <a:extLst>
              <a:ext uri="{FF2B5EF4-FFF2-40B4-BE49-F238E27FC236}">
                <a16:creationId xmlns:a16="http://schemas.microsoft.com/office/drawing/2014/main" id="{58ED6E0A-6555-BCD2-A625-7DCFCCF76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905" y="1825625"/>
            <a:ext cx="8414189" cy="4351338"/>
          </a:xfrm>
        </p:spPr>
      </p:pic>
    </p:spTree>
    <p:extLst>
      <p:ext uri="{BB962C8B-B14F-4D97-AF65-F5344CB8AC3E}">
        <p14:creationId xmlns:p14="http://schemas.microsoft.com/office/powerpoint/2010/main" val="2845074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2D and 3D dimensional space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967" y="1536551"/>
            <a:ext cx="12035365" cy="55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3C2-2BAC-4A8B-9598-B64BEA9A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Support Vector Machines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A7A70-9A23-4843-B86F-4631F3383E64}"/>
              </a:ext>
            </a:extLst>
          </p:cNvPr>
          <p:cNvSpPr txBox="1">
            <a:spLocks/>
          </p:cNvSpPr>
          <p:nvPr/>
        </p:nvSpPr>
        <p:spPr>
          <a:xfrm>
            <a:off x="415600" y="1744345"/>
            <a:ext cx="10515600" cy="435133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55000" lnSpcReduction="2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Linear SVM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 a linear decision boundary to separate the data points of different classes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single straight line can entirely divide the data points into their respective classes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Non-Linear SVM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used to classify data when it cannot be separated into two classes by a straight line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using kernel functions, nonlinear SVMs can handle nonlinearly separable data (gaussian kernel, sigmoid &amp; polynomial kernel)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linear SVM is used to locate a nonlinear decision boundary in this modified space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61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4D90-4749-4DE1-BCE4-070B59C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</a:t>
            </a:r>
          </a:p>
        </p:txBody>
      </p:sp>
      <p:pic>
        <p:nvPicPr>
          <p:cNvPr id="4" name="Content Placeholder 3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2A1E0637-FBB6-4FCE-A66A-19530141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2063591"/>
            <a:ext cx="9755037" cy="399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6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Pros and Cons of SVM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b="1">
                <a:solidFill>
                  <a:srgbClr val="111111"/>
                </a:solidFill>
                <a:highlight>
                  <a:srgbClr val="FFFFFF"/>
                </a:highlight>
              </a:rPr>
              <a:t>Pros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spcBef>
                <a:spcPts val="1200"/>
              </a:spcBef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Accuracy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Works well on smaller cleaner datasets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More efficient on Higher dimensional spaces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b="1">
                <a:solidFill>
                  <a:srgbClr val="111111"/>
                </a:solidFill>
                <a:highlight>
                  <a:srgbClr val="FFFFFF"/>
                </a:highlight>
              </a:rPr>
              <a:t>Cons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spcBef>
                <a:spcPts val="1200"/>
              </a:spcBef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Isn’t suited to larger datasets as the training time with SVMs can be high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Less effective on noisier datasets with overlapping classes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Applications of SVM in real life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❖"/>
            </a:pPr>
            <a:r>
              <a:rPr lang="en"/>
              <a:t>Face Detection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Image Classification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Bio-informatics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Text and hypertext categorization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Handwriting Recognition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0D68-9124-47E9-993C-A6E91EDF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54;p27">
            <a:extLst>
              <a:ext uri="{FF2B5EF4-FFF2-40B4-BE49-F238E27FC236}">
                <a16:creationId xmlns:a16="http://schemas.microsoft.com/office/drawing/2014/main" id="{6951AF7A-0205-44C4-8BB1-AB65A435CE9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3220" y="1825625"/>
            <a:ext cx="832556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148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33B2-1E4C-4693-A5AC-F6118503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AEAD-6B8F-4EBF-A0A5-9A959CC7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7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3A7B-0FDF-403A-B6B1-E66734A5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E5523-BCB3-49EA-A373-E204F8F73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R2 score</a:t>
            </a:r>
          </a:p>
          <a:p>
            <a:pPr lvl="2"/>
            <a:r>
              <a:rPr lang="en-US" b="0" i="0" dirty="0">
                <a:effectLst/>
                <a:latin typeface="+mj-lt"/>
              </a:rPr>
              <a:t>An R-Squared value shows how well the model predicts the outcome of the dependent variable. R-Squared values range from 0 to 1. An R-Squared value of 0 means that the model explains or predicts 0% of the relationship between the dependent and independent variables.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67EAC-E4B3-4D4F-B13E-66E9CBF6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8" y="4001294"/>
            <a:ext cx="6729043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B273-AE5B-4973-9EA7-AC63B122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FC86A-E17C-4089-B616-36B90EA7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MAE, MSE, RMSE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5CF1-03B4-4B33-8201-39949DBC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6" t="-315" r="10643" b="315"/>
          <a:stretch/>
        </p:blipFill>
        <p:spPr>
          <a:xfrm>
            <a:off x="10160" y="2488578"/>
            <a:ext cx="6085840" cy="3223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75BCA-895A-487F-8C1A-120DCCCE4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7"/>
          <a:stretch/>
        </p:blipFill>
        <p:spPr>
          <a:xfrm>
            <a:off x="6167120" y="2979991"/>
            <a:ext cx="2899547" cy="249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2BF71-480F-49E2-89DD-4F0DEB7FD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b="1525"/>
          <a:stretch/>
        </p:blipFill>
        <p:spPr>
          <a:xfrm>
            <a:off x="8543007" y="3778965"/>
            <a:ext cx="3263334" cy="17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4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9F66-9763-404E-AFED-7133F677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A45-2156-48DE-8D88-C2F2422F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961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1421</Words>
  <Application>Microsoft Office PowerPoint</Application>
  <PresentationFormat>Widescreen</PresentationFormat>
  <Paragraphs>235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Open Sans</vt:lpstr>
      <vt:lpstr>PT Sans Narrow</vt:lpstr>
      <vt:lpstr>Roboto</vt:lpstr>
      <vt:lpstr>source-serif-pro</vt:lpstr>
      <vt:lpstr>Office Theme</vt:lpstr>
      <vt:lpstr>Machine Learning</vt:lpstr>
      <vt:lpstr>Supervised Learning and Unsupervised Learning</vt:lpstr>
      <vt:lpstr>Supervised Learning</vt:lpstr>
      <vt:lpstr>Linear Regression</vt:lpstr>
      <vt:lpstr>Linear Regression</vt:lpstr>
      <vt:lpstr>PowerPoint Presentation</vt:lpstr>
      <vt:lpstr>Evaluation Metrics</vt:lpstr>
      <vt:lpstr>Evaluation Metrics</vt:lpstr>
      <vt:lpstr>PowerPoint Presentation</vt:lpstr>
      <vt:lpstr>Logistic Regression</vt:lpstr>
      <vt:lpstr>Formula</vt:lpstr>
      <vt:lpstr>Example</vt:lpstr>
      <vt:lpstr>Evaluation Metrics</vt:lpstr>
      <vt:lpstr>Evaluation Metrics</vt:lpstr>
      <vt:lpstr>Evaluation Metrics</vt:lpstr>
      <vt:lpstr>Demo</vt:lpstr>
      <vt:lpstr>Clustering</vt:lpstr>
      <vt:lpstr>PowerPoint Presentation</vt:lpstr>
      <vt:lpstr>K means Clustering Algorithm</vt:lpstr>
      <vt:lpstr>Random Initialization of Cluster Centers</vt:lpstr>
      <vt:lpstr>Determination of Cluster membership for each input</vt:lpstr>
      <vt:lpstr>Re-estimation of Cluster Centers</vt:lpstr>
      <vt:lpstr>Result from first iteration</vt:lpstr>
      <vt:lpstr>Result from second Iteration</vt:lpstr>
      <vt:lpstr>Demo</vt:lpstr>
      <vt:lpstr>Decision Tree</vt:lpstr>
      <vt:lpstr>Graphical Representation</vt:lpstr>
      <vt:lpstr>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Ensemble Methods</vt:lpstr>
      <vt:lpstr>PowerPoint Presentation</vt:lpstr>
      <vt:lpstr>Implementation Steps of Bagging</vt:lpstr>
      <vt:lpstr>Bagging</vt:lpstr>
      <vt:lpstr>PowerPoint Presentation</vt:lpstr>
      <vt:lpstr>Cons</vt:lpstr>
      <vt:lpstr>Boosting</vt:lpstr>
      <vt:lpstr>Implementation Steps of Boosting</vt:lpstr>
      <vt:lpstr>Implementation Steps of Boosting</vt:lpstr>
      <vt:lpstr>Implementation Steps of Boosting</vt:lpstr>
      <vt:lpstr>Boosting</vt:lpstr>
      <vt:lpstr>Differences Figuratively</vt:lpstr>
      <vt:lpstr>Demo</vt:lpstr>
      <vt:lpstr>Terminologies used in SVM</vt:lpstr>
      <vt:lpstr>PowerPoint Presentation</vt:lpstr>
      <vt:lpstr>PowerPoint Presentation</vt:lpstr>
      <vt:lpstr>PowerPoint Presentation</vt:lpstr>
      <vt:lpstr>SVM working mechanisms</vt:lpstr>
      <vt:lpstr>PowerPoint Presentation</vt:lpstr>
      <vt:lpstr>2D and 3D dimensional space</vt:lpstr>
      <vt:lpstr>Types of Support Vector Machines</vt:lpstr>
      <vt:lpstr>Figure</vt:lpstr>
      <vt:lpstr>Pros and Cons of SVM</vt:lpstr>
      <vt:lpstr>Applications of SVM in real life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Bibek  Thapa</dc:creator>
  <cp:lastModifiedBy>Bibek  Thapa</cp:lastModifiedBy>
  <cp:revision>11</cp:revision>
  <dcterms:created xsi:type="dcterms:W3CDTF">2024-04-27T06:43:11Z</dcterms:created>
  <dcterms:modified xsi:type="dcterms:W3CDTF">2024-04-27T08:37:44Z</dcterms:modified>
</cp:coreProperties>
</file>